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9" r:id="rId4"/>
    <p:sldId id="286" r:id="rId5"/>
    <p:sldId id="287" r:id="rId6"/>
    <p:sldId id="262" r:id="rId7"/>
    <p:sldId id="292" r:id="rId8"/>
    <p:sldId id="293" r:id="rId9"/>
    <p:sldId id="29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4" d="100"/>
          <a:sy n="64" d="100"/>
        </p:scale>
        <p:origin x="7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D4909-40F5-4FE2-AB8E-4CAF0CDF04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4E3501-A177-4D56-91B3-B486D6D728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0CE4F-54EC-432C-9600-08D527E56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0270C-FC50-4006-9E19-1DB1DF5CB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584036-4A39-4185-9100-D9135D095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18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D0E94-C676-4AE9-BCE2-B82538142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BF2C61-2AAC-486E-8137-7DAAA552F2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0FE0C3-0719-4E93-84CE-5FB6FC269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72C1DF-BB05-40AE-A89F-31D23285E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473B3-D099-4DBC-B0A1-608B3BDB4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5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663792-026C-406C-9A52-4A8679575E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7F5FD5-713E-4FF0-B8EB-76301D4BB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A8E01D-7BBD-4A0B-8A95-48B38A594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729ED-BB82-4823-A597-1B5D538E5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3141F-B64A-4A32-9E7D-CC6901600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69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7A0D0-F1AE-4D02-8C08-37538822C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E2E6F-0653-437A-9293-0345FA96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E7BAC-23CD-4828-801B-D96DF9F05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6C660B-897B-4AEC-988F-53E7E8B83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835751-15E1-4F19-B156-0A7D73CF0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171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AE5EA-9D9B-48A1-8D86-04835BAB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BE8454-DDFB-4B58-B91A-24E1A9ADD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C1488F-4A08-45DD-87C3-09AB9CD94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18C815-CC27-4CD3-A3CC-4C1014A4F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BF150-ABFB-4A66-9045-87218F492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27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1FFFD-5206-4D68-8CB9-977C39E3A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D8881-EB25-49F3-98F9-B16EEACC13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D4C27F-0D4B-4DAB-A135-A9C35C315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6C2E99-AB0A-4AD2-9CC7-B87E7DDED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20DD17-7EA6-4F9C-8978-279ED8F97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26D017-9BAC-416E-9245-D150B6943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96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5BEA6-925C-485B-9013-F9FD657BE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24AA45-EB7F-4067-9218-F1B4ADD0A8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2CCCA3-53CA-491C-9521-A38E12CCA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4AF83A-630F-4503-B14B-D75D6B2E7F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65BE5E-320F-46FC-B578-48A18DAAF7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6E8FE7-FF80-4E92-BFA7-871190462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FB2CC8-D1D8-4B9B-B73B-C33E10554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AEF63B-EFFC-40A3-8471-509A40666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672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45D24-CD84-47D9-B42B-2E1C7BEF0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85E388-722E-46F2-B473-97B63AEAE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8456DE-7238-4C4B-8F5A-CB4EF385C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BD48C7-DA50-44B9-A7CE-2C1BB4311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27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F6BC51-3E0E-45AB-A936-6F5B85DD1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19E5DB-E316-4E7B-A742-A0CC90186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BFCEE9-C5B1-49FC-BDB3-7D38F14D6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85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2D1E7-8975-4435-9D54-A3AD07EDF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671B46-C9E5-4A70-B157-C5CA801DC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33B458-F82F-4C3E-A7C8-267502E76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61D655-582E-4482-AC7D-A498A08F11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4A3198-1542-4F81-AE98-EC8678C46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1D4DE-21D2-4250-9763-41B4BCF77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153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9A791-B74A-4FEC-9056-398F7A565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2945FE-B2C8-4750-9D2C-C57EB17FFB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579C8F-1FF4-421A-BEC5-5072A173FF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628B8E-9CB0-4693-BA9E-2A720D38F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A21845-5886-41EB-8211-CFD0683EC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DABFA-113E-44F6-8CAC-A4F11C194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513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9AE779-ED72-45FB-908E-9E67F23D5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E38D7A-6D1D-4920-9807-3EA150D9B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AB69F3-97C6-4927-B944-5D9F7E8C05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C3E41-4606-4F37-8526-35C23F30891B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093625-B7FC-4B9C-A92D-7E3D89DAB6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DC062-1B7E-49E3-96C5-809300B7C0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7D266-F0BC-4139-AEAF-AA8AB4007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130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rigc.com/cn/downloads/140/PeakSimpleRemoteControlJune2014.pdf" TargetMode="External"/><Relationship Id="rId2" Type="http://schemas.openxmlformats.org/officeDocument/2006/relationships/hyperlink" Target="https://dotnet.microsoft.com/learn/dotnet/what-is-dotnet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hyperlink" Target="http://pythonnet.github.io/" TargetMode="External"/><Relationship Id="rId7" Type="http://schemas.openxmlformats.org/officeDocument/2006/relationships/hyperlink" Target="https://www.youtube.com/playlist?list=PLdo4fOcmZ0oWoazjhXQzBKMrFuArxpW80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gFO12dJLBGI" TargetMode="External"/><Relationship Id="rId5" Type="http://schemas.openxmlformats.org/officeDocument/2006/relationships/hyperlink" Target="https://www.youtube.com/watch?v=J7TETPbLw7c" TargetMode="External"/><Relationship Id="rId4" Type="http://schemas.openxmlformats.org/officeDocument/2006/relationships/hyperlink" Target="https://github.com/pythonnet/pythonnet" TargetMode="External"/><Relationship Id="rId9" Type="http://schemas.openxmlformats.org/officeDocument/2006/relationships/hyperlink" Target="https://dotnet.microsoft.com/learn/dotnet/what-is-dotne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github.com/pythonnet/pythonnet/wiki/Installation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32FC8-79F6-4DE5-95B0-CFD8E20AA8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Controlling Peaksimple </a:t>
            </a:r>
            <a:br>
              <a:rPr lang="en-US" dirty="0"/>
            </a:br>
            <a:r>
              <a:rPr lang="en-US" dirty="0"/>
              <a:t>via Python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06B5A2-CB18-45AC-BF09-E7E72EEBF1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2022-01-07 Briley Bourgeois</a:t>
            </a:r>
          </a:p>
        </p:txBody>
      </p:sp>
    </p:spTree>
    <p:extLst>
      <p:ext uri="{BB962C8B-B14F-4D97-AF65-F5344CB8AC3E}">
        <p14:creationId xmlns:p14="http://schemas.microsoft.com/office/powerpoint/2010/main" val="367138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B5E5BF1-2621-49A1-A6C9-A053DEC52634}"/>
              </a:ext>
            </a:extLst>
          </p:cNvPr>
          <p:cNvSpPr txBox="1"/>
          <p:nvPr/>
        </p:nvSpPr>
        <p:spPr>
          <a:xfrm>
            <a:off x="1121749" y="4466874"/>
            <a:ext cx="64665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What is .NET? An open-source developer platform. (microsoft.com)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45AE94-A679-428A-AB31-33EF98BD2C56}"/>
              </a:ext>
            </a:extLst>
          </p:cNvPr>
          <p:cNvSpPr txBox="1"/>
          <p:nvPr/>
        </p:nvSpPr>
        <p:spPr>
          <a:xfrm>
            <a:off x="1121749" y="1965371"/>
            <a:ext cx="894397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0" i="0" u="none" strike="noStrike" baseline="0" dirty="0" err="1">
                <a:latin typeface="Courier New" panose="02070309020205020404" pitchFamily="49" charset="0"/>
              </a:rPr>
              <a:t>Peaksimple</a:t>
            </a:r>
            <a:r>
              <a:rPr lang="en-US" sz="1800" b="0" i="0" u="none" strike="noStrike" baseline="0" dirty="0">
                <a:latin typeface="Courier New" panose="02070309020205020404" pitchFamily="49" charset="0"/>
              </a:rPr>
              <a:t> can now be controlled</a:t>
            </a:r>
          </a:p>
          <a:p>
            <a:pPr algn="l"/>
            <a:r>
              <a:rPr lang="en-US" sz="1800" b="0" i="0" u="none" strike="noStrike" baseline="0" dirty="0">
                <a:latin typeface="Courier New" panose="02070309020205020404" pitchFamily="49" charset="0"/>
              </a:rPr>
              <a:t>by an external program,</a:t>
            </a:r>
          </a:p>
          <a:p>
            <a:pPr algn="l"/>
            <a:r>
              <a:rPr lang="en-US" sz="1800" b="0" i="0" u="none" strike="noStrike" baseline="0" dirty="0">
                <a:latin typeface="Courier New" panose="02070309020205020404" pitchFamily="49" charset="0"/>
              </a:rPr>
              <a:t>via an API provided</a:t>
            </a:r>
          </a:p>
          <a:p>
            <a:pPr algn="l"/>
            <a:r>
              <a:rPr lang="en-US" sz="1800" b="0" i="0" u="none" strike="noStrike" baseline="0" dirty="0">
                <a:latin typeface="Courier New" panose="02070309020205020404" pitchFamily="49" charset="0"/>
              </a:rPr>
              <a:t>through a .NET assembly, and</a:t>
            </a:r>
          </a:p>
          <a:p>
            <a:pPr algn="l"/>
            <a:r>
              <a:rPr lang="en-US" sz="1800" b="0" i="0" u="none" strike="noStrike" baseline="0" dirty="0">
                <a:latin typeface="Courier New" panose="02070309020205020404" pitchFamily="49" charset="0"/>
              </a:rPr>
              <a:t>using named pipes as a communication</a:t>
            </a:r>
          </a:p>
          <a:p>
            <a:pPr algn="l"/>
            <a:r>
              <a:rPr lang="en-US" sz="1800" b="0" i="0" u="none" strike="noStrike" baseline="0" dirty="0">
                <a:latin typeface="Courier New" panose="02070309020205020404" pitchFamily="49" charset="0"/>
              </a:rPr>
              <a:t>mechanism. Sample</a:t>
            </a:r>
          </a:p>
          <a:p>
            <a:pPr algn="l"/>
            <a:r>
              <a:rPr lang="en-US" sz="1800" b="0" i="0" u="none" strike="noStrike" baseline="0" dirty="0">
                <a:latin typeface="Courier New" panose="02070309020205020404" pitchFamily="49" charset="0"/>
              </a:rPr>
              <a:t>VB.NET calling code is</a:t>
            </a:r>
          </a:p>
          <a:p>
            <a:pPr algn="l"/>
            <a:r>
              <a:rPr lang="en-US" sz="1800" b="0" i="0" u="none" strike="noStrike" baseline="0" dirty="0">
                <a:latin typeface="Courier New" panose="02070309020205020404" pitchFamily="49" charset="0"/>
              </a:rPr>
              <a:t>available.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9B3CDC-CA00-43BB-9652-BE565536C5DB}"/>
              </a:ext>
            </a:extLst>
          </p:cNvPr>
          <p:cNvSpPr txBox="1"/>
          <p:nvPr/>
        </p:nvSpPr>
        <p:spPr>
          <a:xfrm>
            <a:off x="409574" y="276225"/>
            <a:ext cx="113644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SRI Provides an API to Control Their Software via a .NET Assembly.</a:t>
            </a:r>
          </a:p>
          <a:p>
            <a:r>
              <a:rPr lang="en-US" sz="2800" dirty="0"/>
              <a:t>This Can Also Be Accessed in Python using Python.NET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3099C1-8035-41E4-8EE2-C43BE5711388}"/>
              </a:ext>
            </a:extLst>
          </p:cNvPr>
          <p:cNvSpPr txBox="1"/>
          <p:nvPr/>
        </p:nvSpPr>
        <p:spPr>
          <a:xfrm>
            <a:off x="1121749" y="4869239"/>
            <a:ext cx="69897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.NET framework is basically a code package, written in C# or VB typically, which bundles together a window application. </a:t>
            </a:r>
          </a:p>
          <a:p>
            <a:r>
              <a:rPr lang="en-US" dirty="0"/>
              <a:t>It’s the code for a windows app.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76F04A-7674-4439-97FA-B292CC7CE280}"/>
              </a:ext>
            </a:extLst>
          </p:cNvPr>
          <p:cNvSpPr txBox="1"/>
          <p:nvPr/>
        </p:nvSpPr>
        <p:spPr>
          <a:xfrm>
            <a:off x="1121749" y="1523717"/>
            <a:ext cx="6097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PeakSimpleRemoteControlJune2014.pub (srigc.com)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408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081E9F2-F571-4B00-8FBE-E90D24C85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169" y="4292354"/>
            <a:ext cx="10585142" cy="24318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3C40F4-02D2-407A-8192-306FB9C79B40}"/>
              </a:ext>
            </a:extLst>
          </p:cNvPr>
          <p:cNvSpPr txBox="1"/>
          <p:nvPr/>
        </p:nvSpPr>
        <p:spPr>
          <a:xfrm>
            <a:off x="683722" y="3403715"/>
            <a:ext cx="5029200" cy="371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Python.NET | pythonnet.github.io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329BD6-49B4-4A29-B715-7825B12CB82A}"/>
              </a:ext>
            </a:extLst>
          </p:cNvPr>
          <p:cNvSpPr txBox="1"/>
          <p:nvPr/>
        </p:nvSpPr>
        <p:spPr>
          <a:xfrm>
            <a:off x="683722" y="3101585"/>
            <a:ext cx="5029200" cy="371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4"/>
              </a:rPr>
              <a:t>pythonnet/pythonnet: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A03F42-BEC9-4D99-B011-77A3093D5BDD}"/>
              </a:ext>
            </a:extLst>
          </p:cNvPr>
          <p:cNvSpPr txBox="1"/>
          <p:nvPr/>
        </p:nvSpPr>
        <p:spPr>
          <a:xfrm>
            <a:off x="683722" y="2799455"/>
            <a:ext cx="5029200" cy="371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Intro to </a:t>
            </a:r>
            <a:r>
              <a:rPr lang="en-US" dirty="0" err="1">
                <a:hlinkClick r:id="rId5"/>
              </a:rPr>
              <a:t>Pythonnet</a:t>
            </a:r>
            <a:r>
              <a:rPr lang="en-US" dirty="0">
                <a:hlinkClick r:id="rId5"/>
              </a:rPr>
              <a:t> | Fundamentals - YouTube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A7646B-20C9-401A-B20B-2E940DD6BBE7}"/>
              </a:ext>
            </a:extLst>
          </p:cNvPr>
          <p:cNvSpPr txBox="1"/>
          <p:nvPr/>
        </p:nvSpPr>
        <p:spPr>
          <a:xfrm>
            <a:off x="683722" y="2497325"/>
            <a:ext cx="5029200" cy="371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Intro to </a:t>
            </a:r>
            <a:r>
              <a:rPr lang="en-US" dirty="0" err="1">
                <a:hlinkClick r:id="rId6"/>
              </a:rPr>
              <a:t>Pythonnet</a:t>
            </a:r>
            <a:r>
              <a:rPr lang="en-US" dirty="0">
                <a:hlinkClick r:id="rId6"/>
              </a:rPr>
              <a:t> | What is </a:t>
            </a:r>
            <a:r>
              <a:rPr lang="en-US" dirty="0" err="1">
                <a:hlinkClick r:id="rId6"/>
              </a:rPr>
              <a:t>.Net</a:t>
            </a:r>
            <a:r>
              <a:rPr lang="en-US" dirty="0">
                <a:hlinkClick r:id="rId6"/>
              </a:rPr>
              <a:t>? - YouTube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3FFEE1-E548-42B9-8550-77958892250A}"/>
              </a:ext>
            </a:extLst>
          </p:cNvPr>
          <p:cNvSpPr txBox="1"/>
          <p:nvPr/>
        </p:nvSpPr>
        <p:spPr>
          <a:xfrm>
            <a:off x="683722" y="2195195"/>
            <a:ext cx="5029200" cy="3712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.NET Core 101 - YouTube</a:t>
            </a:r>
            <a:endParaRPr lang="en-US" dirty="0"/>
          </a:p>
        </p:txBody>
      </p:sp>
      <p:pic>
        <p:nvPicPr>
          <p:cNvPr id="1026" name="Picture 2" descr="What is .NET?">
            <a:extLst>
              <a:ext uri="{FF2B5EF4-FFF2-40B4-BE49-F238E27FC236}">
                <a16:creationId xmlns:a16="http://schemas.microsoft.com/office/drawing/2014/main" id="{C5B66888-7B48-4407-81A0-5E8608336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447" y="1341300"/>
            <a:ext cx="5943600" cy="326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8AB79D1-2BCE-4534-94E3-6B75DC75F98E}"/>
              </a:ext>
            </a:extLst>
          </p:cNvPr>
          <p:cNvSpPr txBox="1"/>
          <p:nvPr/>
        </p:nvSpPr>
        <p:spPr>
          <a:xfrm>
            <a:off x="409574" y="276225"/>
            <a:ext cx="113644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.NET: Microsoft’s Platform for Literally Everything</a:t>
            </a:r>
          </a:p>
          <a:p>
            <a:r>
              <a:rPr lang="en-US" sz="2800" dirty="0"/>
              <a:t>Python.NET: The Way we Use SRI’s API Without Learning New Things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CBD5AC-9EDF-49A6-BF5D-C592E1A2F824}"/>
              </a:ext>
            </a:extLst>
          </p:cNvPr>
          <p:cNvSpPr txBox="1"/>
          <p:nvPr/>
        </p:nvSpPr>
        <p:spPr>
          <a:xfrm>
            <a:off x="683722" y="1894959"/>
            <a:ext cx="502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9"/>
              </a:rPr>
              <a:t>What is .NET? An open-source developer platform. 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FD41FD-3CD8-4B53-9168-A42995D5EAE0}"/>
              </a:ext>
            </a:extLst>
          </p:cNvPr>
          <p:cNvSpPr txBox="1"/>
          <p:nvPr/>
        </p:nvSpPr>
        <p:spPr>
          <a:xfrm>
            <a:off x="685801" y="1540565"/>
            <a:ext cx="3041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Resources for further learning:</a:t>
            </a:r>
          </a:p>
        </p:txBody>
      </p:sp>
    </p:spTree>
    <p:extLst>
      <p:ext uri="{BB962C8B-B14F-4D97-AF65-F5344CB8AC3E}">
        <p14:creationId xmlns:p14="http://schemas.microsoft.com/office/powerpoint/2010/main" val="773934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F053328-CB28-4AAA-8E97-D7B5FA66E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757" y="2862332"/>
            <a:ext cx="5801535" cy="29626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7405D5-CD7C-4418-A3E9-118FB83E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259" y="2818335"/>
            <a:ext cx="5820587" cy="17623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CC4B8E-BECD-41E6-BFC4-ECE318CDB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757" y="1396983"/>
            <a:ext cx="5801535" cy="65967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231C3AE-627E-4C61-BBC0-FFDA8D2F5724}"/>
              </a:ext>
            </a:extLst>
          </p:cNvPr>
          <p:cNvSpPr/>
          <p:nvPr/>
        </p:nvSpPr>
        <p:spPr>
          <a:xfrm>
            <a:off x="161111" y="1423110"/>
            <a:ext cx="5801535" cy="274320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3A0246-72B2-463A-8065-331E0C46B226}"/>
              </a:ext>
            </a:extLst>
          </p:cNvPr>
          <p:cNvSpPr/>
          <p:nvPr/>
        </p:nvSpPr>
        <p:spPr>
          <a:xfrm>
            <a:off x="156756" y="3169784"/>
            <a:ext cx="5801535" cy="191727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6B802E1-1EBA-4120-A6A5-66D7AB42A977}"/>
              </a:ext>
            </a:extLst>
          </p:cNvPr>
          <p:cNvSpPr/>
          <p:nvPr/>
        </p:nvSpPr>
        <p:spPr>
          <a:xfrm>
            <a:off x="6228259" y="3473100"/>
            <a:ext cx="5768618" cy="189137"/>
          </a:xfrm>
          <a:prstGeom prst="rect">
            <a:avLst/>
          </a:prstGeom>
          <a:noFill/>
          <a:ln w="285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95EC9D4-458E-4F12-B0B9-919B5B35C4F5}"/>
              </a:ext>
            </a:extLst>
          </p:cNvPr>
          <p:cNvSpPr/>
          <p:nvPr/>
        </p:nvSpPr>
        <p:spPr>
          <a:xfrm>
            <a:off x="161111" y="1736001"/>
            <a:ext cx="5801535" cy="27432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F8BBEF-A2F5-4A1A-9431-8DC068407A65}"/>
              </a:ext>
            </a:extLst>
          </p:cNvPr>
          <p:cNvSpPr txBox="1"/>
          <p:nvPr/>
        </p:nvSpPr>
        <p:spPr>
          <a:xfrm>
            <a:off x="161111" y="1027651"/>
            <a:ext cx="2290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Main Folder From SRI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54797B-CE81-453F-81F3-5D987F6F7D46}"/>
              </a:ext>
            </a:extLst>
          </p:cNvPr>
          <p:cNvSpPr txBox="1"/>
          <p:nvPr/>
        </p:nvSpPr>
        <p:spPr>
          <a:xfrm>
            <a:off x="156756" y="2556446"/>
            <a:ext cx="2290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One Step Inside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5FA333-A912-4E3C-BEC1-29BE2B27A6AF}"/>
              </a:ext>
            </a:extLst>
          </p:cNvPr>
          <p:cNvSpPr txBox="1"/>
          <p:nvPr/>
        </p:nvSpPr>
        <p:spPr>
          <a:xfrm>
            <a:off x="6228259" y="2467243"/>
            <a:ext cx="2290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Compiled Stuff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19AD91-4911-470A-A265-783AED5BBE5F}"/>
              </a:ext>
            </a:extLst>
          </p:cNvPr>
          <p:cNvSpPr txBox="1"/>
          <p:nvPr/>
        </p:nvSpPr>
        <p:spPr>
          <a:xfrm>
            <a:off x="156756" y="2010321"/>
            <a:ext cx="5820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2E75B6"/>
                </a:solidFill>
              </a:rPr>
              <a:t>Open the .</a:t>
            </a:r>
            <a:r>
              <a:rPr lang="en-US" dirty="0" err="1">
                <a:solidFill>
                  <a:srgbClr val="2E75B6"/>
                </a:solidFill>
              </a:rPr>
              <a:t>sln</a:t>
            </a:r>
            <a:r>
              <a:rPr lang="en-US" dirty="0">
                <a:solidFill>
                  <a:srgbClr val="2E75B6"/>
                </a:solidFill>
              </a:rPr>
              <a:t> file in Visual Studio to explore the assembly</a:t>
            </a:r>
          </a:p>
          <a:p>
            <a:pPr algn="ctr"/>
            <a:r>
              <a:rPr lang="en-US" dirty="0">
                <a:solidFill>
                  <a:srgbClr val="2E75B6"/>
                </a:solidFill>
              </a:rPr>
              <a:t>This gives a good overview of what methods are available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46360F-80FE-477F-90AC-775F99E4FAE9}"/>
              </a:ext>
            </a:extLst>
          </p:cNvPr>
          <p:cNvSpPr txBox="1"/>
          <p:nvPr/>
        </p:nvSpPr>
        <p:spPr>
          <a:xfrm>
            <a:off x="8089166" y="2473290"/>
            <a:ext cx="3959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accent6"/>
                </a:solidFill>
              </a:rPr>
              <a:t>Open the .exe  in bin to run demo app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23422F-A7F5-4091-BAF0-3637D59B2CA6}"/>
              </a:ext>
            </a:extLst>
          </p:cNvPr>
          <p:cNvSpPr txBox="1"/>
          <p:nvPr/>
        </p:nvSpPr>
        <p:spPr>
          <a:xfrm>
            <a:off x="413792" y="166602"/>
            <a:ext cx="1136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Three Main Files in the SRI Package: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F734158-D97A-43F4-A2DE-98E4921EC082}"/>
              </a:ext>
            </a:extLst>
          </p:cNvPr>
          <p:cNvSpPr/>
          <p:nvPr/>
        </p:nvSpPr>
        <p:spPr>
          <a:xfrm>
            <a:off x="156756" y="4960290"/>
            <a:ext cx="5801535" cy="191727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F0CBC3-5C22-435C-BF8C-F3F55500354E}"/>
              </a:ext>
            </a:extLst>
          </p:cNvPr>
          <p:cNvSpPr txBox="1"/>
          <p:nvPr/>
        </p:nvSpPr>
        <p:spPr>
          <a:xfrm>
            <a:off x="156756" y="5699694"/>
            <a:ext cx="5820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</a:rPr>
              <a:t>The .</a:t>
            </a:r>
            <a:r>
              <a:rPr lang="en-US" dirty="0" err="1">
                <a:solidFill>
                  <a:schemeClr val="accent2"/>
                </a:solidFill>
              </a:rPr>
              <a:t>dll</a:t>
            </a:r>
            <a:r>
              <a:rPr lang="en-US" dirty="0">
                <a:solidFill>
                  <a:schemeClr val="accent2"/>
                </a:solidFill>
              </a:rPr>
              <a:t> file is what we’ll actually call in Python later</a:t>
            </a:r>
          </a:p>
        </p:txBody>
      </p:sp>
    </p:spTree>
    <p:extLst>
      <p:ext uri="{BB962C8B-B14F-4D97-AF65-F5344CB8AC3E}">
        <p14:creationId xmlns:p14="http://schemas.microsoft.com/office/powerpoint/2010/main" val="1910632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CFB25E-6A58-4985-8D88-9754C6F44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679" y="1485975"/>
            <a:ext cx="7468642" cy="47917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C5D962-232A-44CE-9FB7-4C2415856B3C}"/>
              </a:ext>
            </a:extLst>
          </p:cNvPr>
          <p:cNvSpPr txBox="1"/>
          <p:nvPr/>
        </p:nvSpPr>
        <p:spPr>
          <a:xfrm>
            <a:off x="409574" y="276225"/>
            <a:ext cx="113644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 Demo App Directly Connects With the </a:t>
            </a:r>
            <a:r>
              <a:rPr lang="en-US" sz="2800" dirty="0" err="1"/>
              <a:t>Peaksimpleconnector</a:t>
            </a:r>
            <a:r>
              <a:rPr lang="en-US" sz="2800" dirty="0"/>
              <a:t> Class and Allows You to Test Which Methods Are Available</a:t>
            </a:r>
          </a:p>
        </p:txBody>
      </p:sp>
    </p:spTree>
    <p:extLst>
      <p:ext uri="{BB962C8B-B14F-4D97-AF65-F5344CB8AC3E}">
        <p14:creationId xmlns:p14="http://schemas.microsoft.com/office/powerpoint/2010/main" val="245819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288CFA-0D96-4D86-91E8-AECDB85A2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205" y="1423707"/>
            <a:ext cx="7449590" cy="401058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224C85C-35B4-41B0-9CF9-AD06AEC5FC13}"/>
              </a:ext>
            </a:extLst>
          </p:cNvPr>
          <p:cNvSpPr txBox="1"/>
          <p:nvPr/>
        </p:nvSpPr>
        <p:spPr>
          <a:xfrm>
            <a:off x="409574" y="276225"/>
            <a:ext cx="113644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If We Open the Solution File in Visual Studio, </a:t>
            </a:r>
          </a:p>
          <a:p>
            <a:r>
              <a:rPr lang="en-US" sz="2800" dirty="0"/>
              <a:t>We can See the Names of all the Functions: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215B8E-527E-427D-B114-E2C450EC007E}"/>
              </a:ext>
            </a:extLst>
          </p:cNvPr>
          <p:cNvSpPr txBox="1"/>
          <p:nvPr/>
        </p:nvSpPr>
        <p:spPr>
          <a:xfrm>
            <a:off x="4336867" y="1583174"/>
            <a:ext cx="1454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Name Space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F40E3C8-5FD3-4687-80AB-2A8438BD4C45}"/>
              </a:ext>
            </a:extLst>
          </p:cNvPr>
          <p:cNvCxnSpPr/>
          <p:nvPr/>
        </p:nvCxnSpPr>
        <p:spPr>
          <a:xfrm flipH="1">
            <a:off x="3579223" y="1802674"/>
            <a:ext cx="801188" cy="69669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C91E733-0FEC-4886-B636-527474D62423}"/>
              </a:ext>
            </a:extLst>
          </p:cNvPr>
          <p:cNvSpPr txBox="1"/>
          <p:nvPr/>
        </p:nvSpPr>
        <p:spPr>
          <a:xfrm>
            <a:off x="5921829" y="2680398"/>
            <a:ext cx="1454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Function Names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BF97D4E-0F21-451C-9ED3-D0DD43C8C98A}"/>
              </a:ext>
            </a:extLst>
          </p:cNvPr>
          <p:cNvCxnSpPr>
            <a:cxnSpLocks/>
          </p:cNvCxnSpPr>
          <p:nvPr/>
        </p:nvCxnSpPr>
        <p:spPr>
          <a:xfrm flipV="1">
            <a:off x="4158477" y="3100251"/>
            <a:ext cx="1763352" cy="553067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F07C2CB-F834-4A10-ABEC-BED59054268F}"/>
              </a:ext>
            </a:extLst>
          </p:cNvPr>
          <p:cNvCxnSpPr>
            <a:cxnSpLocks/>
          </p:cNvCxnSpPr>
          <p:nvPr/>
        </p:nvCxnSpPr>
        <p:spPr>
          <a:xfrm flipV="1">
            <a:off x="6883574" y="2394617"/>
            <a:ext cx="985172" cy="409748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Left Brace 16">
            <a:extLst>
              <a:ext uri="{FF2B5EF4-FFF2-40B4-BE49-F238E27FC236}">
                <a16:creationId xmlns:a16="http://schemas.microsoft.com/office/drawing/2014/main" id="{9D684AAB-4951-484D-852D-0E422B3519A4}"/>
              </a:ext>
            </a:extLst>
          </p:cNvPr>
          <p:cNvSpPr/>
          <p:nvPr/>
        </p:nvSpPr>
        <p:spPr>
          <a:xfrm>
            <a:off x="7993231" y="1575859"/>
            <a:ext cx="235132" cy="1853140"/>
          </a:xfrm>
          <a:prstGeom prst="leftBrac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06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3885DC-9CF2-431B-878E-6DCE814349DA}"/>
              </a:ext>
            </a:extLst>
          </p:cNvPr>
          <p:cNvSpPr txBox="1"/>
          <p:nvPr/>
        </p:nvSpPr>
        <p:spPr>
          <a:xfrm>
            <a:off x="409574" y="276225"/>
            <a:ext cx="113644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Connecting to the </a:t>
            </a:r>
            <a:r>
              <a:rPr lang="en-US" sz="2800" dirty="0" err="1"/>
              <a:t>PeaksimpleConnector</a:t>
            </a:r>
            <a:r>
              <a:rPr lang="en-US" sz="2800" dirty="0"/>
              <a:t> Class with Python:</a:t>
            </a:r>
          </a:p>
          <a:p>
            <a:r>
              <a:rPr lang="en-US" sz="2800" dirty="0"/>
              <a:t>Install Python.NET and create demo file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9C4D4D-D0A8-4C26-95CB-F29070D9118E}"/>
              </a:ext>
            </a:extLst>
          </p:cNvPr>
          <p:cNvSpPr txBox="1"/>
          <p:nvPr/>
        </p:nvSpPr>
        <p:spPr>
          <a:xfrm>
            <a:off x="556591" y="1282148"/>
            <a:ext cx="8557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First, you must download the Python.NET package, using pip or </a:t>
            </a:r>
            <a:r>
              <a:rPr lang="en-US" dirty="0" err="1"/>
              <a:t>conda</a:t>
            </a:r>
            <a:r>
              <a:rPr lang="en-US" dirty="0"/>
              <a:t>, for example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F49FFC-8A34-474B-B6EC-C8363C7EB02A}"/>
              </a:ext>
            </a:extLst>
          </p:cNvPr>
          <p:cNvSpPr txBox="1"/>
          <p:nvPr/>
        </p:nvSpPr>
        <p:spPr>
          <a:xfrm>
            <a:off x="556591" y="1651480"/>
            <a:ext cx="6097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hlinkClick r:id="rId2"/>
              </a:rPr>
              <a:t>Installation · </a:t>
            </a:r>
            <a:r>
              <a:rPr lang="fr-FR" dirty="0" err="1">
                <a:hlinkClick r:id="rId2"/>
              </a:rPr>
              <a:t>pythonnet</a:t>
            </a:r>
            <a:r>
              <a:rPr lang="fr-FR" dirty="0">
                <a:hlinkClick r:id="rId2"/>
              </a:rPr>
              <a:t>/</a:t>
            </a:r>
            <a:r>
              <a:rPr lang="fr-FR" dirty="0" err="1">
                <a:hlinkClick r:id="rId2"/>
              </a:rPr>
              <a:t>pythonnet</a:t>
            </a:r>
            <a:r>
              <a:rPr lang="fr-FR" dirty="0">
                <a:hlinkClick r:id="rId2"/>
              </a:rPr>
              <a:t> Wiki (github.com)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BE5E77-2422-416C-8563-CA3CFC2C1C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753" y="2837405"/>
            <a:ext cx="3772426" cy="16194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F07885B-6EDB-469D-AB4C-5B4C4A84A9F6}"/>
              </a:ext>
            </a:extLst>
          </p:cNvPr>
          <p:cNvSpPr txBox="1"/>
          <p:nvPr/>
        </p:nvSpPr>
        <p:spPr>
          <a:xfrm>
            <a:off x="556591" y="2131590"/>
            <a:ext cx="10614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PATH is important for referencing the .NET assembly correctly, the sample code should work out-the-box if you create you python file in the same folder as the PeaksimpleConnectorTestClient.sln file, as shown below:</a:t>
            </a:r>
          </a:p>
        </p:txBody>
      </p:sp>
    </p:spTree>
    <p:extLst>
      <p:ext uri="{BB962C8B-B14F-4D97-AF65-F5344CB8AC3E}">
        <p14:creationId xmlns:p14="http://schemas.microsoft.com/office/powerpoint/2010/main" val="3715286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AF06A3C-3055-4A34-8C41-4941F2860BD7}"/>
              </a:ext>
            </a:extLst>
          </p:cNvPr>
          <p:cNvSpPr txBox="1"/>
          <p:nvPr/>
        </p:nvSpPr>
        <p:spPr>
          <a:xfrm>
            <a:off x="409574" y="276225"/>
            <a:ext cx="113644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Connecting to the </a:t>
            </a:r>
            <a:r>
              <a:rPr lang="en-US" sz="2800" dirty="0" err="1"/>
              <a:t>PeaksimpleConnector</a:t>
            </a:r>
            <a:r>
              <a:rPr lang="en-US" sz="2800" dirty="0"/>
              <a:t> Class with Python:</a:t>
            </a:r>
          </a:p>
          <a:p>
            <a:r>
              <a:rPr lang="en-US" sz="2800" dirty="0"/>
              <a:t>Run a Program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3789F36-AF8B-452B-A5B6-EEF4ED5282FB}"/>
              </a:ext>
            </a:extLst>
          </p:cNvPr>
          <p:cNvGrpSpPr/>
          <p:nvPr/>
        </p:nvGrpSpPr>
        <p:grpSpPr>
          <a:xfrm>
            <a:off x="1359360" y="1113183"/>
            <a:ext cx="9307627" cy="997081"/>
            <a:chOff x="1359360" y="1152939"/>
            <a:chExt cx="9307627" cy="99708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29907EB-3EA4-4ED7-B9B8-DDB280E492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84297"/>
            <a:stretch/>
          </p:blipFill>
          <p:spPr>
            <a:xfrm>
              <a:off x="1445500" y="1505284"/>
              <a:ext cx="9221487" cy="64473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3F00995-6628-4ABC-B73A-A591C4CB3BC0}"/>
                </a:ext>
              </a:extLst>
            </p:cNvPr>
            <p:cNvSpPr txBox="1"/>
            <p:nvPr/>
          </p:nvSpPr>
          <p:spPr>
            <a:xfrm>
              <a:off x="1359360" y="1152939"/>
              <a:ext cx="56808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Import the python.NET package by typing ‘import </a:t>
              </a:r>
              <a:r>
                <a:rPr lang="en-US" dirty="0" err="1"/>
                <a:t>clr</a:t>
              </a:r>
              <a:r>
                <a:rPr lang="en-US" dirty="0"/>
                <a:t>’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1404E38-043A-436C-B8B2-64ABDF29B8CC}"/>
              </a:ext>
            </a:extLst>
          </p:cNvPr>
          <p:cNvGrpSpPr/>
          <p:nvPr/>
        </p:nvGrpSpPr>
        <p:grpSpPr>
          <a:xfrm>
            <a:off x="1359360" y="2160954"/>
            <a:ext cx="9307627" cy="1368450"/>
            <a:chOff x="1359360" y="2189758"/>
            <a:chExt cx="9307627" cy="136845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F7F65A4-F2A5-4713-B13C-95BB3AD81B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7072" b="58110"/>
            <a:stretch/>
          </p:blipFill>
          <p:spPr>
            <a:xfrm>
              <a:off x="1445500" y="2539212"/>
              <a:ext cx="9221487" cy="101899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58C10F8-B8F3-462E-A458-55460818E165}"/>
                </a:ext>
              </a:extLst>
            </p:cNvPr>
            <p:cNvSpPr txBox="1"/>
            <p:nvPr/>
          </p:nvSpPr>
          <p:spPr>
            <a:xfrm>
              <a:off x="1359360" y="2189758"/>
              <a:ext cx="56808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Reference the PeaksimpleConnector.dll file in the </a:t>
              </a:r>
              <a:r>
                <a:rPr lang="en-US" dirty="0" err="1"/>
                <a:t>clr</a:t>
              </a:r>
              <a:endParaRPr lang="en-US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55A1A9-743C-4523-8CF1-23C6E3B2AB4D}"/>
              </a:ext>
            </a:extLst>
          </p:cNvPr>
          <p:cNvGrpSpPr/>
          <p:nvPr/>
        </p:nvGrpSpPr>
        <p:grpSpPr>
          <a:xfrm>
            <a:off x="1359360" y="3580094"/>
            <a:ext cx="9307627" cy="1106565"/>
            <a:chOff x="1359360" y="3550270"/>
            <a:chExt cx="9307627" cy="110656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785BFAD-5D24-4A93-A26D-48D55F3A39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43106" b="38454"/>
            <a:stretch/>
          </p:blipFill>
          <p:spPr>
            <a:xfrm>
              <a:off x="1445500" y="3899726"/>
              <a:ext cx="9221487" cy="75710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6C2EF3-94A4-4E84-8AE0-FB74697F3804}"/>
                </a:ext>
              </a:extLst>
            </p:cNvPr>
            <p:cNvSpPr txBox="1"/>
            <p:nvPr/>
          </p:nvSpPr>
          <p:spPr>
            <a:xfrm>
              <a:off x="1359360" y="3550270"/>
              <a:ext cx="78475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Once the reference has been added, simply import the Peak simple namespace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A380144-9674-4813-8147-0A04D09A842C}"/>
              </a:ext>
            </a:extLst>
          </p:cNvPr>
          <p:cNvGrpSpPr/>
          <p:nvPr/>
        </p:nvGrpSpPr>
        <p:grpSpPr>
          <a:xfrm>
            <a:off x="1359360" y="4737348"/>
            <a:ext cx="9307627" cy="2125380"/>
            <a:chOff x="1359360" y="4697592"/>
            <a:chExt cx="9307627" cy="212538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8F3E71A-EDE7-4E8C-B148-EA804EC1E3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4392" b="-2538"/>
            <a:stretch/>
          </p:blipFill>
          <p:spPr>
            <a:xfrm>
              <a:off x="1445500" y="5256765"/>
              <a:ext cx="9221487" cy="156620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65670E0-2813-4BAF-8F70-438C90BC9DAE}"/>
                </a:ext>
              </a:extLst>
            </p:cNvPr>
            <p:cNvSpPr txBox="1"/>
            <p:nvPr/>
          </p:nvSpPr>
          <p:spPr>
            <a:xfrm>
              <a:off x="1359360" y="4697592"/>
              <a:ext cx="9307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You can now create a </a:t>
              </a:r>
              <a:r>
                <a:rPr lang="en-US" dirty="0" err="1"/>
                <a:t>PeaksimpleConnector</a:t>
              </a:r>
              <a:r>
                <a:rPr lang="en-US" dirty="0"/>
                <a:t> object which has access to all the methods provided in the .NET assembly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3876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E679A8-52A8-4233-86FA-96B354F80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6662" y="5400520"/>
            <a:ext cx="4201111" cy="7240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B78966-3CD9-4825-9C9A-E15A050D62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662" y="2886277"/>
            <a:ext cx="2753109" cy="19719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C5AA19-9C77-438C-A374-F13B4D7B3218}"/>
              </a:ext>
            </a:extLst>
          </p:cNvPr>
          <p:cNvSpPr txBox="1"/>
          <p:nvPr/>
        </p:nvSpPr>
        <p:spPr>
          <a:xfrm>
            <a:off x="409574" y="276225"/>
            <a:ext cx="113644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Thats It!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DA89D7-ABAE-4EC2-A9D1-6EFC4FB25DEB}"/>
              </a:ext>
            </a:extLst>
          </p:cNvPr>
          <p:cNvSpPr txBox="1"/>
          <p:nvPr/>
        </p:nvSpPr>
        <p:spPr>
          <a:xfrm>
            <a:off x="606287" y="799445"/>
            <a:ext cx="58044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Your GC can now primarily be controlled by </a:t>
            </a:r>
          </a:p>
          <a:p>
            <a:r>
              <a:rPr lang="en-US" dirty="0"/>
              <a:t>editing the control file, </a:t>
            </a:r>
          </a:p>
          <a:p>
            <a:r>
              <a:rPr lang="en-US" dirty="0"/>
              <a:t>loading it into Peaksimple via Python, </a:t>
            </a:r>
          </a:p>
          <a:p>
            <a:r>
              <a:rPr lang="en-US" dirty="0"/>
              <a:t>and using Python to start a run on the GC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6D95CC-A776-4E7C-807A-E44F2AEF17EB}"/>
              </a:ext>
            </a:extLst>
          </p:cNvPr>
          <p:cNvSpPr txBox="1"/>
          <p:nvPr/>
        </p:nvSpPr>
        <p:spPr>
          <a:xfrm>
            <a:off x="576485" y="4482059"/>
            <a:ext cx="178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Edit save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3A4BD5-0196-45C9-AE4B-F645AA4B4C57}"/>
              </a:ext>
            </a:extLst>
          </p:cNvPr>
          <p:cNvSpPr txBox="1"/>
          <p:nvPr/>
        </p:nvSpPr>
        <p:spPr>
          <a:xfrm>
            <a:off x="576485" y="5320178"/>
            <a:ext cx="3687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Edit whether to repeat runs after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1269B6-3DF8-4801-A86B-04474590C463}"/>
              </a:ext>
            </a:extLst>
          </p:cNvPr>
          <p:cNvSpPr txBox="1"/>
          <p:nvPr/>
        </p:nvSpPr>
        <p:spPr>
          <a:xfrm>
            <a:off x="576485" y="5577854"/>
            <a:ext cx="3687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Edit time before next run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47F868-7476-4F01-8FC5-678D002AECEF}"/>
              </a:ext>
            </a:extLst>
          </p:cNvPr>
          <p:cNvSpPr txBox="1"/>
          <p:nvPr/>
        </p:nvSpPr>
        <p:spPr>
          <a:xfrm>
            <a:off x="576485" y="5835530"/>
            <a:ext cx="3687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Edit number of repeats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B4CE4E-4DD4-4C0F-AE5E-0D1BB2E88FF4}"/>
              </a:ext>
            </a:extLst>
          </p:cNvPr>
          <p:cNvSpPr txBox="1"/>
          <p:nvPr/>
        </p:nvSpPr>
        <p:spPr>
          <a:xfrm rot="5400000">
            <a:off x="4546047" y="4848702"/>
            <a:ext cx="5232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...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B81066-0AA5-417F-A312-820E4D61ECF6}"/>
              </a:ext>
            </a:extLst>
          </p:cNvPr>
          <p:cNvSpPr txBox="1"/>
          <p:nvPr/>
        </p:nvSpPr>
        <p:spPr>
          <a:xfrm>
            <a:off x="589316" y="2422122"/>
            <a:ext cx="17890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/>
              <a:t>For Example: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437B94A-14AC-489C-8944-7C55BF7F2C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1540" y="2656592"/>
            <a:ext cx="3064200" cy="374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48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508</Words>
  <Application>Microsoft Office PowerPoint</Application>
  <PresentationFormat>Widescreen</PresentationFormat>
  <Paragraphs>60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Office Theme</vt:lpstr>
      <vt:lpstr>Controlling Peaksimple  via Python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Controlling Peaksimple  via Python</dc:title>
  <dc:creator>Briley Bourgeois</dc:creator>
  <cp:lastModifiedBy>Briley Bourgeois</cp:lastModifiedBy>
  <cp:revision>2</cp:revision>
  <dcterms:created xsi:type="dcterms:W3CDTF">2022-01-07T21:21:26Z</dcterms:created>
  <dcterms:modified xsi:type="dcterms:W3CDTF">2022-01-07T22:32:08Z</dcterms:modified>
</cp:coreProperties>
</file>